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54.jpeg" ContentType="image/jpeg"/>
  <Override PartName="/ppt/media/image53.jpeg" ContentType="image/jpeg"/>
  <Override PartName="/ppt/media/image52.png" ContentType="image/png"/>
  <Override PartName="/ppt/media/image49.png" ContentType="image/png"/>
  <Override PartName="/ppt/media/image48.jpeg" ContentType="image/jpeg"/>
  <Override PartName="/ppt/media/image46.jpeg" ContentType="image/jpeg"/>
  <Override PartName="/ppt/media/image45.jpeg" ContentType="image/jpeg"/>
  <Override PartName="/ppt/media/image44.wmf" ContentType="image/x-wmf"/>
  <Override PartName="/ppt/media/image38.jpeg" ContentType="image/jpeg"/>
  <Override PartName="/ppt/media/image36.jpeg" ContentType="image/jpeg"/>
  <Override PartName="/ppt/media/image39.png" ContentType="image/png"/>
  <Override PartName="/ppt/media/image35.png" ContentType="image/png"/>
  <Override PartName="/ppt/media/image32.png" ContentType="image/png"/>
  <Override PartName="/ppt/media/image30.jpeg" ContentType="image/jpeg"/>
  <Override PartName="/ppt/media/image41.gif" ContentType="image/gif"/>
  <Override PartName="/ppt/media/image27.png" ContentType="image/png"/>
  <Override PartName="/ppt/media/image25.jpeg" ContentType="image/jpeg"/>
  <Override PartName="/ppt/media/image33.png" ContentType="image/png"/>
  <Override PartName="/ppt/media/image28.png" ContentType="image/png"/>
  <Override PartName="/ppt/media/image24.jpeg" ContentType="image/jpeg"/>
  <Override PartName="/ppt/media/image23.png" ContentType="image/png"/>
  <Override PartName="/ppt/media/image22.png" ContentType="image/png"/>
  <Override PartName="/ppt/media/image31.png" ContentType="image/png"/>
  <Override PartName="/ppt/media/image43.gif" ContentType="image/gif"/>
  <Override PartName="/ppt/media/image21.png" ContentType="image/png"/>
  <Override PartName="/ppt/media/image20.png" ContentType="image/png"/>
  <Override PartName="/ppt/media/image19.png" ContentType="image/png"/>
  <Override PartName="/ppt/media/image18.jpeg" ContentType="image/jpeg"/>
  <Override PartName="/ppt/media/image17.jpeg" ContentType="image/jpeg"/>
  <Override PartName="/ppt/media/image11.png" ContentType="image/png"/>
  <Override PartName="/ppt/media/image40.jpeg" ContentType="image/jpeg"/>
  <Override PartName="/ppt/media/image37.jpeg" ContentType="image/jpeg"/>
  <Override PartName="/ppt/media/image15.png" ContentType="image/png"/>
  <Override PartName="/ppt/media/image9.png" ContentType="image/png"/>
  <Override PartName="/ppt/media/image8.png" ContentType="image/png"/>
  <Override PartName="/ppt/media/image26.jpeg" ContentType="image/jpeg"/>
  <Override PartName="/ppt/media/image29.png" ContentType="image/png"/>
  <Override PartName="/ppt/media/image50.jpeg" ContentType="image/jpeg"/>
  <Override PartName="/ppt/media/image13.jpeg" ContentType="image/jpeg"/>
  <Override PartName="/ppt/media/image7.png" ContentType="image/png"/>
  <Override PartName="/ppt/media/image51.png" ContentType="image/png"/>
  <Override PartName="/ppt/media/image12.jpeg" ContentType="image/jpeg"/>
  <Override PartName="/ppt/media/image34.png" ContentType="image/png"/>
  <Override PartName="/ppt/media/image6.png" ContentType="image/png"/>
  <Override PartName="/ppt/media/image5.png" ContentType="image/png"/>
  <Override PartName="/ppt/media/image16.png" ContentType="image/png"/>
  <Override PartName="/ppt/media/image4.jpeg" ContentType="image/jpeg"/>
  <Override PartName="/ppt/media/image42.gif" ContentType="image/gif"/>
  <Override PartName="/ppt/media/image1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0.png" ContentType="image/png"/>
  <Override PartName="/ppt/media/image1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Clique para editar o formato do texto do títuloClick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10/06/15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13C9186-3E0B-4598-9BE4-2C146996AEDC}" type="slidenum">
              <a:rPr lang="pt-BR" sz="1200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41.gif"/><Relationship Id="rId2" Type="http://schemas.openxmlformats.org/officeDocument/2006/relationships/slideLayout" Target="../slideLayouts/slideLayout2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43.gif"/><Relationship Id="rId2" Type="http://schemas.openxmlformats.org/officeDocument/2006/relationships/image" Target="../media/image44.wmf"/><Relationship Id="rId3" Type="http://schemas.openxmlformats.org/officeDocument/2006/relationships/slideLayout" Target="../slideLayouts/slideLayout2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png"/><Relationship Id="rId3" Type="http://schemas.openxmlformats.org/officeDocument/2006/relationships/image" Target="../media/image50.jpeg"/><Relationship Id="rId4" Type="http://schemas.openxmlformats.org/officeDocument/2006/relationships/slideLayout" Target="../slideLayouts/slideLayout2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2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27240" y="445320"/>
            <a:ext cx="8431560" cy="374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ffff00"/>
                </a:solidFill>
                <a:latin typeface="Calibri"/>
              </a:rPr>
              <a:t>Nanociência e Nanotecnologia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ffff00"/>
                </a:solidFill>
                <a:latin typeface="Calibri"/>
              </a:rPr>
              <a:t>Pedro Venezuela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Definição de  Nanotecnologia?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um grande conjunto de tecnologias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que utilizam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materiais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com pelo menos 1 dimensão entre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aproximadamente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 1 e 100 nanômetros (nm)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. De tal forma que sejam exploradas propriedades destes materiais que sejam diferentes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O que siginifica Nanotecnologia?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um grande conjunto de tecnologias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que utilizam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materiais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com pelo menos 1 dimensão entre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 aproximadamente 1 e 100 nanômetros (nm)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. De tal forma que sejam exploradas propriedades destes materiais que sejam diferentes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Definição de Nanotecnologia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um grande conjunto de tecnologias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que utilizam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materiais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com pelo menos 1 dimensão entre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 aproximadamente 1 e 100 nanômetros (nm)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. De tal forma que sejam exploradas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propriedades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destes materiais que sejam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diferentes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-194040"/>
            <a:ext cx="9143640" cy="612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Materiais e 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ouro, prata, diamante, grafite, cobre, bronze, aço, plásticos (polímeros), silica, silício, GaAs, materais magnéticos, cimento, …  </a:t>
            </a:r>
            <a:endParaRPr/>
          </a:p>
        </p:txBody>
      </p:sp>
      <p:pic>
        <p:nvPicPr>
          <p:cNvPr id="53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45640" y="808920"/>
            <a:ext cx="5811120" cy="32684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-194040"/>
            <a:ext cx="9143640" cy="758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Materiais e 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600">
                <a:solidFill>
                  <a:srgbClr val="000000"/>
                </a:solidFill>
                <a:latin typeface="Calibri"/>
              </a:rPr>
              <a:t>ouro, prata, diamante, grafite, cobre, bronze, aço, plásticos (polímeros), silica, silício, GaAs, materais magnéticos, cimento, …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600">
                <a:solidFill>
                  <a:srgbClr val="ffff00"/>
                </a:solidFill>
                <a:latin typeface="Calibri"/>
              </a:rPr>
              <a:t>MUDANÇA DE PARADIGMA NA NANOTECNOLOGIA </a:t>
            </a:r>
            <a:r>
              <a:rPr b="1" i="1" lang="pt-BR" sz="2600">
                <a:solidFill>
                  <a:srgbClr val="ffff00"/>
                </a:solidFill>
                <a:latin typeface="Calibri"/>
              </a:rPr>
              <a:t>MATERIAIS NA ESCALA NANOMÉTRICA COM PROPRIEDADES DIFERENTES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55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45640" y="808920"/>
            <a:ext cx="5811120" cy="326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-194040"/>
            <a:ext cx="9143640" cy="6976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Materiais e 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ouro, prata, diamante, grafite, cobre, bronze, aço, plásticos (polímeros), silica, silício, GaAs, materais magnéticos, cimento, …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pt-BR" sz="2800">
                <a:solidFill>
                  <a:srgbClr val="000000"/>
                </a:solidFill>
                <a:latin typeface="Calibri"/>
              </a:rPr>
              <a:t>ESCALA NANOMÉTRICA?? </a:t>
            </a:r>
            <a:endParaRPr/>
          </a:p>
        </p:txBody>
      </p:sp>
      <p:pic>
        <p:nvPicPr>
          <p:cNvPr id="57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45640" y="808920"/>
            <a:ext cx="5811120" cy="32684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-194040"/>
            <a:ext cx="9143640" cy="697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Materiais e 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ouro, prata, diamante, grafite, cobre, bronze, aço, plásticos (polímeros), silica, silício, GaAs, materais magnéticos, cimento, … 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pt-BR" sz="2800">
                <a:solidFill>
                  <a:srgbClr val="000000"/>
                </a:solidFill>
                <a:latin typeface="Calibri"/>
              </a:rPr>
              <a:t>ESCALA NANOMÉTRICA = Aprox. entre 1 e 100 nm</a:t>
            </a:r>
            <a:endParaRPr/>
          </a:p>
        </p:txBody>
      </p:sp>
      <p:pic>
        <p:nvPicPr>
          <p:cNvPr id="59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45640" y="808920"/>
            <a:ext cx="5811120" cy="326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0" y="0"/>
            <a:ext cx="9143640" cy="185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0"/>
            <a:ext cx="9143640" cy="22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nm = 1mm/1 milhão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0"/>
            <a:ext cx="9143640" cy="22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nm = 1mm/1 milhão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27240" y="0"/>
            <a:ext cx="8431560" cy="7556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000000"/>
                </a:solidFill>
                <a:latin typeface="Calibri"/>
              </a:rPr>
              <a:t>Ciência, tecnologia, materiais e ferramentas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400">
                <a:solidFill>
                  <a:srgbClr val="ffff00"/>
                </a:solidFill>
                <a:latin typeface="Calibri"/>
              </a:rPr>
              <a:t>Exemplo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ffff00"/>
                </a:solidFill>
                <a:latin typeface="Calibri"/>
              </a:rPr>
              <a:t>Tecnologia - Informática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ffff00"/>
                </a:solidFill>
                <a:latin typeface="Calibri"/>
              </a:rPr>
              <a:t>Ferramenta – computador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ffff00"/>
                </a:solidFill>
                <a:latin typeface="Calibri"/>
              </a:rPr>
              <a:t>Materiais – Silício, SiO</a:t>
            </a:r>
            <a:r>
              <a:rPr b="1" lang="pt-BR" sz="4400" baseline="-25000">
                <a:solidFill>
                  <a:srgbClr val="ffff00"/>
                </a:solidFill>
                <a:latin typeface="Calibri"/>
              </a:rPr>
              <a:t>2</a:t>
            </a:r>
            <a:r>
              <a:rPr b="1" lang="pt-BR" sz="4400">
                <a:solidFill>
                  <a:srgbClr val="ffff00"/>
                </a:solidFill>
                <a:latin typeface="Calibri"/>
              </a:rPr>
              <a:t>, Cobalto, etc…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4400">
                <a:solidFill>
                  <a:srgbClr val="ffff00"/>
                </a:solidFill>
                <a:latin typeface="Calibri"/>
              </a:rPr>
              <a:t>Ciência – Física, química, engenharia, computação, …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0"/>
            <a:ext cx="9143640" cy="22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nm = 1mm/1 milhão = 10 Å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0" y="0"/>
            <a:ext cx="9143640" cy="344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nm = 1mm/1 milhão = 10 Å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ESCALA NANOMÉTRICA →Entre aproximadamente 1 e 100 nm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0"/>
            <a:ext cx="9143640" cy="271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O que é 1 nm?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nanômetro = 1 nm = 10</a:t>
            </a:r>
            <a:r>
              <a:rPr b="1" lang="pt-BR" sz="2800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1 nm = 1mm/1 milhão = 10 Å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6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5440" y="3220560"/>
            <a:ext cx="9043200" cy="33591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9143640" cy="143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0"/>
            <a:ext cx="9143640" cy="228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Obtemos maior quantidade de objetos por unidade de volume ou peso.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0" y="0"/>
            <a:ext cx="9143640" cy="654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Obtemos maior quantidade de objetos por unidade de volume ou peso.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    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1 cristal de quartzo         1 quatrilhão de grãos de areia        </a:t>
            </a:r>
            <a:endParaRPr/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84920" y="2308320"/>
            <a:ext cx="8249400" cy="32608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0"/>
            <a:ext cx="9143640" cy="35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Obtemos maior quantidade de objetos por unidade de volume ou peso.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Exemplo – Transistores em computadores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Menor dimensão = Maior número de transistores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0" y="0"/>
            <a:ext cx="9143640" cy="1857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Menor dimensão = Maior número de transistores</a:t>
            </a:r>
            <a:endParaRPr/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64000" y="1926360"/>
            <a:ext cx="6990480" cy="4625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-194040"/>
            <a:ext cx="9143640" cy="344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TRANSISTORES MENORES – MAIOR PODER DE PROCESSAMENTO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7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560" y="3487320"/>
            <a:ext cx="3502440" cy="2920680"/>
          </a:xfrm>
          <a:prstGeom prst="rect">
            <a:avLst/>
          </a:prstGeom>
          <a:ln>
            <a:noFill/>
          </a:ln>
        </p:spPr>
      </p:pic>
      <p:sp>
        <p:nvSpPr>
          <p:cNvPr id="79" name="CustomShape 5"/>
          <p:cNvSpPr/>
          <p:nvPr/>
        </p:nvSpPr>
        <p:spPr>
          <a:xfrm>
            <a:off x="4059360" y="4734720"/>
            <a:ext cx="830880" cy="36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tailEnd len="med" type="arrow" w="med"/>
          </a:ln>
        </p:spPr>
      </p:sp>
      <p:pic>
        <p:nvPicPr>
          <p:cNvPr id="80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281560" y="3960000"/>
            <a:ext cx="3430440" cy="21459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0"/>
            <a:ext cx="9143640" cy="173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Objetos menores – Mais superfície por unidade de volume ou peso.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27240" y="0"/>
            <a:ext cx="8431560" cy="295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000000"/>
                </a:solidFill>
                <a:latin typeface="Calibri"/>
              </a:rPr>
              <a:t>Humanos e tecnologia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Pedra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42" name="Pictur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0" y="1454400"/>
            <a:ext cx="4063680" cy="279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9143640" cy="25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Objetos menores – Mais superfície por unidade de volume ou peso.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Muitos processos físicos e/ou químicos acontecem na superfície dos materiais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9143640" cy="685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Objetos menores – Mais superfície por unidade de volume ou peso.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Muitos processos físicos e/ou químicos acontecem na superfície dos materiais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EXEMPLOS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                                                            </a:t>
            </a:r>
            <a:endParaRPr/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320" y="3524760"/>
            <a:ext cx="8402400" cy="309924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5015520" y="3452760"/>
            <a:ext cx="3075480" cy="30992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9143640" cy="728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Objetos menores – Mais superfície por unidade de volume ou peso.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Muitos processos físicos e/ou químicos acontecem na superfície dos materiais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EXEMPLOS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                                                          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Sensores</a:t>
            </a:r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3600" y="3758760"/>
            <a:ext cx="8402400" cy="3099240"/>
          </a:xfrm>
          <a:prstGeom prst="rect">
            <a:avLst/>
          </a:prstGeom>
          <a:ln w="9360">
            <a:noFill/>
          </a:ln>
        </p:spPr>
      </p:pic>
      <p:pic>
        <p:nvPicPr>
          <p:cNvPr id="88" name="Pictur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669560" y="3668760"/>
            <a:ext cx="4330440" cy="309924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4673520" y="3642120"/>
            <a:ext cx="2238480" cy="132588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0" name="CustomShape 3"/>
          <p:cNvSpPr/>
          <p:nvPr/>
        </p:nvSpPr>
        <p:spPr>
          <a:xfrm>
            <a:off x="4813200" y="5337720"/>
            <a:ext cx="367920" cy="439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91" name="CustomShape 4"/>
          <p:cNvSpPr/>
          <p:nvPr/>
        </p:nvSpPr>
        <p:spPr>
          <a:xfrm>
            <a:off x="4824000" y="3825720"/>
            <a:ext cx="1905840" cy="63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Nanosensor de PH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Alterando a dimensão mudamos a perpesctiva</a:t>
            </a:r>
            <a:endParaRPr/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85000" y="2232000"/>
            <a:ext cx="3267000" cy="4626000"/>
          </a:xfrm>
          <a:prstGeom prst="rect">
            <a:avLst/>
          </a:prstGeom>
          <a:ln>
            <a:noFill/>
          </a:ln>
        </p:spPr>
      </p:pic>
      <p:pic>
        <p:nvPicPr>
          <p:cNvPr id="94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01200" y="2922120"/>
            <a:ext cx="4419360" cy="27144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Alterando a dimensão mudamos a perpesctiva</a:t>
            </a:r>
            <a:endParaRPr/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535120"/>
            <a:ext cx="9043200" cy="33591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Alterando a dimensão mudamos a perpesctiva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04840" y="2327040"/>
            <a:ext cx="5133600" cy="3838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EFEITOS QUÂNTICOS – NOVAS PROPRIEDADES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9143640" cy="26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EFEITOS QUÂNTICOS – NOVAS PROPRIEDADES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CONFINAMENTO QUÂNTICO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9143640" cy="8195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EFEITOS QUÂNTICOS – NOVAS PROPRIEDADES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CONFINAMENTO QUÂNTICO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Elétrons podem se comportar como partículas ou como ondas (dualidade onda-partícula)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A dimensão destes pacotes de onda depende do tipo do material, mas geralmente é da ordem de dezenas de nm</a:t>
            </a:r>
            <a:endParaRPr/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00" y="4040640"/>
            <a:ext cx="5634000" cy="2583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9143640" cy="2101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Por que o confinamento altera a propriedade das ondas?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27240" y="0"/>
            <a:ext cx="8431560" cy="466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000000"/>
                </a:solidFill>
                <a:latin typeface="Calibri"/>
              </a:rPr>
              <a:t>Humanos e tecnologia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Pedra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Bronze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Ferro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9143640" cy="24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Por que o confinamento altera a propriedade das ondas?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EXEMPLO – INSTRUMENTOS DE CORDA</a:t>
            </a:r>
            <a:endParaRPr/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2664000"/>
            <a:ext cx="3609720" cy="402876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4433400" y="2743200"/>
            <a:ext cx="4405320" cy="222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O QUE ACONTECE QUANDO AUMENTAMOS O CONFINAMENTO DA  ONDA NA CORDA?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9143640" cy="24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Por que Nano?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Por que o confinamento altera a propriedade das ondas?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EXEMPLO – INSTRUMENTOS DE CORDA</a:t>
            </a:r>
            <a:endParaRPr/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6280" y="2664000"/>
            <a:ext cx="3609720" cy="4028760"/>
          </a:xfrm>
          <a:prstGeom prst="rect">
            <a:avLst/>
          </a:prstGeom>
          <a:ln w="9360"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4433400" y="2743200"/>
            <a:ext cx="4405320" cy="350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O QUE ACONTECE QUANDO AUMENTAMOS O CONFINAMENTO DA  ONDA NA CORDA?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R.: A FREQUÊNCIA DE VIBRAÇÃO AUMENTA!</a:t>
            </a:r>
            <a:endParaRPr/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0"/>
            <a:ext cx="9143640" cy="502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RESUMO DA 1</a:t>
            </a:r>
            <a:r>
              <a:rPr b="1" lang="pt-BR" sz="5400" baseline="30000">
                <a:solidFill>
                  <a:srgbClr val="ffff00"/>
                </a:solidFill>
                <a:latin typeface="Calibri"/>
              </a:rPr>
              <a:t>a</a:t>
            </a:r>
            <a:r>
              <a:rPr b="1" lang="pt-BR" sz="6000">
                <a:solidFill>
                  <a:srgbClr val="ffff00"/>
                </a:solidFill>
                <a:latin typeface="Calibri"/>
              </a:rPr>
              <a:t> PARTE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000000"/>
                </a:solidFill>
                <a:latin typeface="Calibri"/>
              </a:rPr>
              <a:t>DEFINIÇÃO DE NANO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ffff00"/>
                </a:solidFill>
                <a:latin typeface="Calibri"/>
              </a:rPr>
              <a:t>Tecnologias que utilizam materiais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ffff00"/>
                </a:solidFill>
                <a:latin typeface="Calibri"/>
              </a:rPr>
              <a:t>Aproximadamente de 1 a 100 nm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ffff00"/>
                </a:solidFill>
                <a:latin typeface="Calibri"/>
              </a:rPr>
              <a:t>Propriedades</a:t>
            </a:r>
            <a:r>
              <a:rPr b="1" lang="pt-BR" sz="36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600">
                <a:solidFill>
                  <a:srgbClr val="ffff00"/>
                </a:solidFill>
                <a:latin typeface="Calibri"/>
              </a:rPr>
              <a:t>diferentes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9143640" cy="636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RESUMO DA 1</a:t>
            </a:r>
            <a:r>
              <a:rPr b="1" lang="pt-BR" sz="3200" baseline="30000">
                <a:solidFill>
                  <a:srgbClr val="ffff00"/>
                </a:solidFill>
                <a:latin typeface="Calibri"/>
              </a:rPr>
              <a:t>a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 PARTE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DEFINIÇÃO DE NANO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Tecnologias que utilizam materiais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Aproximadamente de 1 a 100 nm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Propriedades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diferentes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POR QUE NANO?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Maior quantidade de objetos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Mais superfície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Mudança de perspectiva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Confinamento quântico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EFEITOS QUÂNTICOS: HERÓIS OU VILÕES?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TUNELAMENTO QUÂNTICO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EFEITOS QUÂNTICOS: HERÓIS OU VILÕES?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TUNELAMENTO QUÂNTICO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20" name="Imagem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20" y="2179080"/>
            <a:ext cx="9137520" cy="4391640"/>
          </a:xfrm>
          <a:prstGeom prst="rect">
            <a:avLst/>
          </a:prstGeom>
          <a:ln>
            <a:noFill/>
          </a:ln>
        </p:spPr>
      </p:pic>
      <p:sp>
        <p:nvSpPr>
          <p:cNvPr id="121" name="CustomShape 5"/>
          <p:cNvSpPr/>
          <p:nvPr/>
        </p:nvSpPr>
        <p:spPr>
          <a:xfrm>
            <a:off x="2968200" y="4801680"/>
            <a:ext cx="2490120" cy="678600"/>
          </a:xfrm>
          <a:prstGeom prst="rect">
            <a:avLst/>
          </a:prstGeom>
          <a:solidFill>
            <a:srgbClr val="99ccff"/>
          </a:solidFill>
          <a:ln w="9360">
            <a:noFill/>
          </a:ln>
        </p:spPr>
      </p:sp>
      <p:sp>
        <p:nvSpPr>
          <p:cNvPr id="122" name="CustomShape 6"/>
          <p:cNvSpPr/>
          <p:nvPr/>
        </p:nvSpPr>
        <p:spPr>
          <a:xfrm>
            <a:off x="0" y="2222280"/>
            <a:ext cx="2646000" cy="1662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</a:rPr>
              <a:t>v</a:t>
            </a:r>
            <a:endParaRPr/>
          </a:p>
        </p:txBody>
      </p:sp>
      <p:sp>
        <p:nvSpPr>
          <p:cNvPr id="123" name="CustomShape 7"/>
          <p:cNvSpPr/>
          <p:nvPr/>
        </p:nvSpPr>
        <p:spPr>
          <a:xfrm>
            <a:off x="0" y="2078280"/>
            <a:ext cx="2646000" cy="20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Física clássica – Para o objeto ultrapassar a barreira é necessário fornecer energia maior que a energia da da barreira</a:t>
            </a:r>
            <a:endParaRPr/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EFEITOS QUÂNTICOS: HERÓIS OU VILÕES?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TUNELAMENTO QUÂNTICO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28" name="Imagem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20" y="2235240"/>
            <a:ext cx="9137520" cy="4391640"/>
          </a:xfrm>
          <a:prstGeom prst="rect">
            <a:avLst/>
          </a:prstGeom>
          <a:ln>
            <a:noFill/>
          </a:ln>
        </p:spPr>
      </p:pic>
      <p:sp>
        <p:nvSpPr>
          <p:cNvPr id="129" name="CustomShape 5"/>
          <p:cNvSpPr/>
          <p:nvPr/>
        </p:nvSpPr>
        <p:spPr>
          <a:xfrm>
            <a:off x="2646360" y="4630680"/>
            <a:ext cx="2811960" cy="927720"/>
          </a:xfrm>
          <a:prstGeom prst="rect">
            <a:avLst/>
          </a:prstGeom>
          <a:solidFill>
            <a:srgbClr val="99ccff"/>
          </a:solidFill>
          <a:ln w="9360">
            <a:noFill/>
          </a:ln>
        </p:spPr>
      </p:sp>
      <p:sp>
        <p:nvSpPr>
          <p:cNvPr id="130" name="CustomShape 6"/>
          <p:cNvSpPr/>
          <p:nvPr/>
        </p:nvSpPr>
        <p:spPr>
          <a:xfrm>
            <a:off x="0" y="2235240"/>
            <a:ext cx="2646000" cy="1269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</a:rPr>
              <a:t>v</a:t>
            </a:r>
            <a:endParaRPr/>
          </a:p>
        </p:txBody>
      </p:sp>
      <p:sp>
        <p:nvSpPr>
          <p:cNvPr id="131" name="CustomShape 7"/>
          <p:cNvSpPr/>
          <p:nvPr/>
        </p:nvSpPr>
        <p:spPr>
          <a:xfrm>
            <a:off x="0" y="2235240"/>
            <a:ext cx="2646000" cy="20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Física clássica – Para o objeto ultrapassar a barreira é necessário fornecer energia maior que a energia da da barreira</a:t>
            </a:r>
            <a:endParaRPr/>
          </a:p>
        </p:txBody>
      </p:sp>
      <p:sp>
        <p:nvSpPr>
          <p:cNvPr id="132" name="CustomShape 8"/>
          <p:cNvSpPr/>
          <p:nvPr/>
        </p:nvSpPr>
        <p:spPr>
          <a:xfrm>
            <a:off x="2687760" y="4620600"/>
            <a:ext cx="2646000" cy="11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Quântica – Existe uma probabilidade do objeto </a:t>
            </a:r>
            <a:endParaRPr/>
          </a:p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TUNELAR</a:t>
            </a:r>
            <a:r>
              <a:rPr lang="pt-BR">
                <a:solidFill>
                  <a:srgbClr val="000000"/>
                </a:solidFill>
                <a:latin typeface="Calibri"/>
              </a:rPr>
              <a:t> a barreira</a:t>
            </a:r>
            <a:endParaRPr/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EFEITOS QUÂNTICOS: HERÓIS OU VILÕES?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TUNELAMENTO QUÂNTICO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37" name="Imagem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20" y="2130480"/>
            <a:ext cx="9137520" cy="4391640"/>
          </a:xfrm>
          <a:prstGeom prst="rect">
            <a:avLst/>
          </a:prstGeom>
          <a:ln>
            <a:noFill/>
          </a:ln>
        </p:spPr>
      </p:pic>
      <p:sp>
        <p:nvSpPr>
          <p:cNvPr id="138" name="CustomShape 5"/>
          <p:cNvSpPr/>
          <p:nvPr/>
        </p:nvSpPr>
        <p:spPr>
          <a:xfrm>
            <a:off x="2646360" y="4552200"/>
            <a:ext cx="2811960" cy="927720"/>
          </a:xfrm>
          <a:prstGeom prst="rect">
            <a:avLst/>
          </a:prstGeom>
          <a:solidFill>
            <a:srgbClr val="99ccff"/>
          </a:solidFill>
          <a:ln w="9360">
            <a:noFill/>
          </a:ln>
        </p:spPr>
      </p:sp>
      <p:sp>
        <p:nvSpPr>
          <p:cNvPr id="139" name="CustomShape 6"/>
          <p:cNvSpPr/>
          <p:nvPr/>
        </p:nvSpPr>
        <p:spPr>
          <a:xfrm>
            <a:off x="0" y="2117520"/>
            <a:ext cx="2646000" cy="1387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</a:rPr>
              <a:t>v</a:t>
            </a:r>
            <a:endParaRPr/>
          </a:p>
        </p:txBody>
      </p:sp>
      <p:sp>
        <p:nvSpPr>
          <p:cNvPr id="140" name="CustomShape 7"/>
          <p:cNvSpPr/>
          <p:nvPr/>
        </p:nvSpPr>
        <p:spPr>
          <a:xfrm>
            <a:off x="0" y="2117520"/>
            <a:ext cx="2646000" cy="20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Física clássica – Para o objeto ultrapassar a barreira é necessário fornecer energia maior que a energia da da barreira</a:t>
            </a:r>
            <a:endParaRPr/>
          </a:p>
        </p:txBody>
      </p:sp>
      <p:sp>
        <p:nvSpPr>
          <p:cNvPr id="141" name="CustomShape 8"/>
          <p:cNvSpPr/>
          <p:nvPr/>
        </p:nvSpPr>
        <p:spPr>
          <a:xfrm>
            <a:off x="2687760" y="4568400"/>
            <a:ext cx="2646000" cy="118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Quântica – Existe uma probabilidade do objeto </a:t>
            </a:r>
            <a:endParaRPr/>
          </a:p>
          <a:p>
            <a:pPr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TUNELAR</a:t>
            </a:r>
            <a:r>
              <a:rPr lang="pt-BR">
                <a:solidFill>
                  <a:srgbClr val="000000"/>
                </a:solidFill>
                <a:latin typeface="Calibri"/>
              </a:rPr>
              <a:t> a barreira</a:t>
            </a:r>
            <a:endParaRPr/>
          </a:p>
        </p:txBody>
      </p:sp>
      <p:sp>
        <p:nvSpPr>
          <p:cNvPr id="142" name="CustomShape 9"/>
          <p:cNvSpPr/>
          <p:nvPr/>
        </p:nvSpPr>
        <p:spPr>
          <a:xfrm>
            <a:off x="5805000" y="2421000"/>
            <a:ext cx="3338640" cy="191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TUNELAR: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Ultrapassar uma barreira de energia sem ter energia suficiente para isto</a:t>
            </a:r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-194040"/>
            <a:ext cx="9143640" cy="295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TUNELAMENTO QUÂNTICO: HERÓI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MICROSCÓPIO DE TUNELAMENTO DE VARREDURA (STM)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Como conseguimos “enxergar” as nanopartículas?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4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0800" y="2688840"/>
            <a:ext cx="9043200" cy="3359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-194040"/>
            <a:ext cx="9143640" cy="265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600">
                <a:solidFill>
                  <a:srgbClr val="ffff00"/>
                </a:solidFill>
                <a:latin typeface="Calibri"/>
              </a:rPr>
              <a:t>TUNELAMENTO QUÂNTICO: HERÓI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000000"/>
                </a:solidFill>
                <a:latin typeface="Calibri"/>
              </a:rPr>
              <a:t>MICROSCÓPIO DE TUNELAMENTO DE VARREDURA (STM)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52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7800" y="2592000"/>
            <a:ext cx="4192200" cy="392220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19600" y="3312000"/>
            <a:ext cx="3776400" cy="2360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27240" y="0"/>
            <a:ext cx="8431560" cy="6368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000000"/>
                </a:solidFill>
                <a:latin typeface="Calibri"/>
              </a:rPr>
              <a:t>Humanos e tecnologia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Pedra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Bronze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Ferro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Informação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TUNELAMENTO QUÂNTICO: HERÓI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STM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000" y="2160000"/>
            <a:ext cx="5897160" cy="450504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5"/>
          <p:cNvSpPr/>
          <p:nvPr/>
        </p:nvSpPr>
        <p:spPr>
          <a:xfrm>
            <a:off x="27360" y="2113200"/>
            <a:ext cx="2852640" cy="244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Átomos de Ferro sobre a superfície do Cobre a T = 4 K</a:t>
            </a:r>
            <a:endParaRPr/>
          </a:p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Dimensões de </a:t>
            </a:r>
            <a:r>
              <a:rPr lang="pt-BR" sz="2400">
                <a:solidFill>
                  <a:srgbClr val="000000"/>
                </a:solidFill>
                <a:latin typeface="Calibri"/>
              </a:rPr>
              <a:t>~ 10 nm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-194040"/>
            <a:ext cx="9143640" cy="19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TRANSISTORES MENORES– MAIOR PODER DE PROCESSAMENTO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6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48760" y="2304000"/>
            <a:ext cx="6771240" cy="4359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0" y="-194040"/>
            <a:ext cx="9143640" cy="2832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Tamanho do transistor </a:t>
            </a:r>
            <a:r>
              <a:rPr b="1" i="1" lang="pt-BR" sz="4000">
                <a:solidFill>
                  <a:srgbClr val="000000"/>
                </a:solidFill>
                <a:latin typeface="Calibri"/>
              </a:rPr>
              <a:t>versus </a:t>
            </a:r>
            <a:r>
              <a:rPr b="1" lang="pt-BR" sz="4000">
                <a:solidFill>
                  <a:srgbClr val="000000"/>
                </a:solidFill>
                <a:latin typeface="Calibri"/>
              </a:rPr>
              <a:t>tempo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6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28000" y="2638440"/>
            <a:ext cx="5749920" cy="41043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-194040"/>
            <a:ext cx="9143640" cy="149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Tamanho do transistor </a:t>
            </a:r>
            <a:r>
              <a:rPr b="1" i="1" lang="pt-BR" sz="3200">
                <a:solidFill>
                  <a:srgbClr val="000000"/>
                </a:solidFill>
                <a:latin typeface="Calibri"/>
              </a:rPr>
              <a:t>versus </a:t>
            </a:r>
            <a:r>
              <a:rPr b="1" lang="pt-BR" sz="3200">
                <a:solidFill>
                  <a:srgbClr val="000000"/>
                </a:solidFill>
                <a:latin typeface="Calibri"/>
              </a:rPr>
              <a:t>tempo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44000" y="1944000"/>
            <a:ext cx="9129240" cy="4880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-194040"/>
            <a:ext cx="9143640" cy="222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000000"/>
                </a:solidFill>
                <a:latin typeface="Calibri"/>
              </a:rPr>
              <a:t>Mas o que é um transistor?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7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6000" y="2345760"/>
            <a:ext cx="8903880" cy="42782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-194040"/>
            <a:ext cx="9143640" cy="149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TUNELAMENTO QUÂNTICO: VILÃO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Mas o que é um transistor?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6120" y="1625760"/>
            <a:ext cx="8903880" cy="4278240"/>
          </a:xfrm>
          <a:prstGeom prst="rect">
            <a:avLst/>
          </a:prstGeom>
          <a:ln w="9360">
            <a:noFill/>
          </a:ln>
        </p:spPr>
      </p:pic>
      <p:sp>
        <p:nvSpPr>
          <p:cNvPr id="185" name="CustomShape 5"/>
          <p:cNvSpPr/>
          <p:nvPr/>
        </p:nvSpPr>
        <p:spPr>
          <a:xfrm>
            <a:off x="2216880" y="4197960"/>
            <a:ext cx="1232640" cy="73404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86" name="CustomShape 6"/>
          <p:cNvSpPr/>
          <p:nvPr/>
        </p:nvSpPr>
        <p:spPr>
          <a:xfrm flipH="1">
            <a:off x="2867040" y="4987800"/>
            <a:ext cx="13320" cy="94176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187" name="CustomShape 7"/>
          <p:cNvSpPr/>
          <p:nvPr/>
        </p:nvSpPr>
        <p:spPr>
          <a:xfrm>
            <a:off x="-24480" y="5832720"/>
            <a:ext cx="9083880" cy="94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0000"/>
                </a:solidFill>
                <a:latin typeface="Calibri"/>
              </a:rPr>
              <a:t>Diminuição das dimensões do transistor pode causar tunelamento de elétrons!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92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054600"/>
            <a:ext cx="5222880" cy="380304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97" name="Picture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054600"/>
            <a:ext cx="5222880" cy="3803040"/>
          </a:xfrm>
          <a:prstGeom prst="rect">
            <a:avLst/>
          </a:prstGeom>
          <a:ln>
            <a:noFill/>
          </a:ln>
        </p:spPr>
      </p:pic>
      <p:pic>
        <p:nvPicPr>
          <p:cNvPr id="198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62880" y="1131120"/>
            <a:ext cx="3899880" cy="3551400"/>
          </a:xfrm>
          <a:prstGeom prst="rect">
            <a:avLst/>
          </a:prstGeom>
          <a:ln>
            <a:noFill/>
          </a:ln>
        </p:spPr>
      </p:pic>
      <p:sp>
        <p:nvSpPr>
          <p:cNvPr id="199" name="CustomShape 5"/>
          <p:cNvSpPr/>
          <p:nvPr/>
        </p:nvSpPr>
        <p:spPr>
          <a:xfrm flipV="1">
            <a:off x="2715480" y="3394080"/>
            <a:ext cx="2507400" cy="1288080"/>
          </a:xfrm>
          <a:prstGeom prst="straightConnector1">
            <a:avLst/>
          </a:prstGeom>
          <a:noFill/>
          <a:ln w="507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74000" y="5048280"/>
            <a:ext cx="8076960" cy="8568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01" name="CustomShape 2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CustomShape 6"/>
          <p:cNvSpPr/>
          <p:nvPr/>
        </p:nvSpPr>
        <p:spPr>
          <a:xfrm>
            <a:off x="754920" y="5924520"/>
            <a:ext cx="8076960" cy="85680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06" name="CustomShape 7"/>
          <p:cNvSpPr/>
          <p:nvPr/>
        </p:nvSpPr>
        <p:spPr>
          <a:xfrm>
            <a:off x="812160" y="5829480"/>
            <a:ext cx="8133840" cy="943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>
                <a:solidFill>
                  <a:srgbClr val="ffffff"/>
                </a:solidFill>
                <a:latin typeface="Calibri"/>
              </a:rPr>
              <a:t>Banda de valência: elétrons ligados a um átomo do material</a:t>
            </a:r>
            <a:endParaRPr/>
          </a:p>
        </p:txBody>
      </p:sp>
      <p:sp>
        <p:nvSpPr>
          <p:cNvPr id="207" name="CustomShape 8"/>
          <p:cNvSpPr/>
          <p:nvPr/>
        </p:nvSpPr>
        <p:spPr>
          <a:xfrm>
            <a:off x="717120" y="4952880"/>
            <a:ext cx="8133840" cy="9435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>
                <a:solidFill>
                  <a:srgbClr val="ffffff"/>
                </a:solidFill>
                <a:latin typeface="Calibri"/>
              </a:rPr>
              <a:t>Banda de condução: elétrons podem se mover livremente no material </a:t>
            </a:r>
            <a:endParaRPr/>
          </a:p>
        </p:txBody>
      </p:sp>
      <p:sp>
        <p:nvSpPr>
          <p:cNvPr id="208" name="CustomShape 9"/>
          <p:cNvSpPr/>
          <p:nvPr/>
        </p:nvSpPr>
        <p:spPr>
          <a:xfrm>
            <a:off x="6603480" y="76212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09" name="CustomShape 10"/>
          <p:cNvSpPr/>
          <p:nvPr/>
        </p:nvSpPr>
        <p:spPr>
          <a:xfrm>
            <a:off x="1544040" y="762120"/>
            <a:ext cx="8000640" cy="1064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 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Metal          Semicondutor          Isolante</a:t>
            </a:r>
            <a:endParaRPr/>
          </a:p>
        </p:txBody>
      </p:sp>
      <p:sp>
        <p:nvSpPr>
          <p:cNvPr id="210" name="CustomShape 11"/>
          <p:cNvSpPr/>
          <p:nvPr/>
        </p:nvSpPr>
        <p:spPr>
          <a:xfrm>
            <a:off x="1059840" y="205740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11" name="CustomShape 12"/>
          <p:cNvSpPr/>
          <p:nvPr/>
        </p:nvSpPr>
        <p:spPr>
          <a:xfrm>
            <a:off x="1059840" y="340992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12" name="CustomShape 13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13" name="CustomShape 14"/>
          <p:cNvSpPr/>
          <p:nvPr/>
        </p:nvSpPr>
        <p:spPr>
          <a:xfrm>
            <a:off x="382212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14" name="CustomShape 15"/>
          <p:cNvSpPr/>
          <p:nvPr/>
        </p:nvSpPr>
        <p:spPr>
          <a:xfrm>
            <a:off x="66225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15" name="CustomShape 16"/>
          <p:cNvSpPr/>
          <p:nvPr/>
        </p:nvSpPr>
        <p:spPr>
          <a:xfrm>
            <a:off x="382212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16" name="CustomShape 17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17" name="CustomShape 18"/>
          <p:cNvSpPr/>
          <p:nvPr/>
        </p:nvSpPr>
        <p:spPr>
          <a:xfrm>
            <a:off x="4322520" y="2685960"/>
            <a:ext cx="13320" cy="72360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headEnd len="med" type="arrow" w="med"/>
            <a:tailEnd len="med" type="arrow" w="med"/>
          </a:ln>
        </p:spPr>
      </p:sp>
      <p:sp>
        <p:nvSpPr>
          <p:cNvPr id="218" name="CustomShape 19"/>
          <p:cNvSpPr/>
          <p:nvPr/>
        </p:nvSpPr>
        <p:spPr>
          <a:xfrm>
            <a:off x="4405680" y="2881800"/>
            <a:ext cx="734040" cy="401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E</a:t>
            </a:r>
            <a:r>
              <a:rPr lang="pt-BR" baseline="-25000">
                <a:solidFill>
                  <a:srgbClr val="000000"/>
                </a:solidFill>
                <a:latin typeface="Calibri"/>
              </a:rPr>
              <a:t>GAP</a:t>
            </a:r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2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24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25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26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27" name="CustomShape 9"/>
          <p:cNvSpPr/>
          <p:nvPr/>
        </p:nvSpPr>
        <p:spPr>
          <a:xfrm flipH="1">
            <a:off x="2350440" y="261684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28" name="CustomShape 10"/>
          <p:cNvSpPr/>
          <p:nvPr/>
        </p:nvSpPr>
        <p:spPr>
          <a:xfrm>
            <a:off x="1907640" y="2313720"/>
            <a:ext cx="32457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>
                <a:solidFill>
                  <a:srgbClr val="ffffff"/>
                </a:solidFill>
                <a:latin typeface="Calibri"/>
              </a:rPr>
              <a:t>elétron excitado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27240" y="0"/>
            <a:ext cx="8431560" cy="679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000000"/>
                </a:solidFill>
                <a:latin typeface="Calibri"/>
              </a:rPr>
              <a:t>Humanos e tecnologia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Pedra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Bronze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do Ferro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…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Idade da Informação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Futuro – Nano???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34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35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36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37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38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9" name="CustomShape 11"/>
          <p:cNvSpPr/>
          <p:nvPr/>
        </p:nvSpPr>
        <p:spPr>
          <a:xfrm flipV="1">
            <a:off x="2531160" y="3005640"/>
            <a:ext cx="1006560" cy="36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tailEnd len="med" type="arrow" w="med"/>
          </a:ln>
        </p:spPr>
      </p:sp>
      <p:sp>
        <p:nvSpPr>
          <p:cNvPr id="240" name="CustomShape 12"/>
          <p:cNvSpPr/>
          <p:nvPr/>
        </p:nvSpPr>
        <p:spPr>
          <a:xfrm>
            <a:off x="3565800" y="2685960"/>
            <a:ext cx="4816080" cy="106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Partícula de luz é emitida</a:t>
            </a:r>
            <a:endParaRPr/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46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47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48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49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50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51" name="CustomShape 11"/>
          <p:cNvSpPr/>
          <p:nvPr/>
        </p:nvSpPr>
        <p:spPr>
          <a:xfrm flipV="1">
            <a:off x="2531160" y="3005640"/>
            <a:ext cx="1006560" cy="36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tailEnd len="med" type="arrow" w="med"/>
          </a:ln>
        </p:spPr>
      </p:sp>
      <p:sp>
        <p:nvSpPr>
          <p:cNvPr id="252" name="CustomShape 12"/>
          <p:cNvSpPr/>
          <p:nvPr/>
        </p:nvSpPr>
        <p:spPr>
          <a:xfrm>
            <a:off x="3565800" y="2685960"/>
            <a:ext cx="4816080" cy="106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Partícula de luz é emitida</a:t>
            </a:r>
            <a:endParaRPr/>
          </a:p>
        </p:txBody>
      </p:sp>
      <p:sp>
        <p:nvSpPr>
          <p:cNvPr id="253" name="CustomShape 13"/>
          <p:cNvSpPr/>
          <p:nvPr/>
        </p:nvSpPr>
        <p:spPr>
          <a:xfrm rot="5400000">
            <a:off x="4675320" y="1900080"/>
            <a:ext cx="493200" cy="2711880"/>
          </a:xfrm>
          <a:prstGeom prst="rightBrace">
            <a:avLst>
              <a:gd name="adj1" fmla="val 8333"/>
              <a:gd name="adj2" fmla="val 50000"/>
            </a:avLst>
          </a:prstGeom>
          <a:noFill/>
          <a:ln w="25560">
            <a:solidFill>
              <a:srgbClr val="000000"/>
            </a:solidFill>
            <a:round/>
          </a:ln>
        </p:spPr>
      </p:sp>
      <p:sp>
        <p:nvSpPr>
          <p:cNvPr id="254" name="CustomShape 14"/>
          <p:cNvSpPr/>
          <p:nvPr/>
        </p:nvSpPr>
        <p:spPr>
          <a:xfrm>
            <a:off x="4281120" y="3461760"/>
            <a:ext cx="2107440" cy="57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FÓTON</a:t>
            </a:r>
            <a:endParaRPr/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60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61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62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63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64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65" name="CustomShape 11"/>
          <p:cNvSpPr/>
          <p:nvPr/>
        </p:nvSpPr>
        <p:spPr>
          <a:xfrm flipV="1">
            <a:off x="2531160" y="3005640"/>
            <a:ext cx="1006560" cy="36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tailEnd len="med" type="arrow" w="med"/>
          </a:ln>
        </p:spPr>
      </p:sp>
      <p:sp>
        <p:nvSpPr>
          <p:cNvPr id="266" name="CustomShape 12"/>
          <p:cNvSpPr/>
          <p:nvPr/>
        </p:nvSpPr>
        <p:spPr>
          <a:xfrm>
            <a:off x="3565800" y="2741400"/>
            <a:ext cx="4732920" cy="1131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ENERGIA DO FÓTON = E</a:t>
            </a:r>
            <a:r>
              <a:rPr b="1" lang="pt-BR" sz="3200" baseline="-25000">
                <a:solidFill>
                  <a:srgbClr val="000000"/>
                </a:solidFill>
                <a:latin typeface="Calibri"/>
              </a:rPr>
              <a:t>GAP</a:t>
            </a:r>
            <a:endParaRPr/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6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72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73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74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75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76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77" name="CustomShape 11"/>
          <p:cNvSpPr/>
          <p:nvPr/>
        </p:nvSpPr>
        <p:spPr>
          <a:xfrm flipV="1">
            <a:off x="2531160" y="3005640"/>
            <a:ext cx="1006560" cy="36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tailEnd len="med" type="arrow" w="med"/>
          </a:ln>
        </p:spPr>
      </p:sp>
      <p:sp>
        <p:nvSpPr>
          <p:cNvPr id="278" name="CustomShape 12"/>
          <p:cNvSpPr/>
          <p:nvPr/>
        </p:nvSpPr>
        <p:spPr>
          <a:xfrm>
            <a:off x="3565800" y="2741400"/>
            <a:ext cx="4732920" cy="1064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ENERGIA DO FÓTON = h ν</a:t>
            </a:r>
            <a:endParaRPr/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8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84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285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286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287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288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89" name="CustomShape 11"/>
          <p:cNvSpPr/>
          <p:nvPr/>
        </p:nvSpPr>
        <p:spPr>
          <a:xfrm flipV="1">
            <a:off x="2531160" y="3005640"/>
            <a:ext cx="1006560" cy="360"/>
          </a:xfrm>
          <a:prstGeom prst="straightConnector1">
            <a:avLst/>
          </a:prstGeom>
          <a:noFill/>
          <a:ln w="25560">
            <a:solidFill>
              <a:srgbClr val="ffff00"/>
            </a:solidFill>
            <a:round/>
            <a:tailEnd len="med" type="arrow" w="med"/>
          </a:ln>
        </p:spPr>
      </p:sp>
      <p:sp>
        <p:nvSpPr>
          <p:cNvPr id="290" name="CustomShape 12"/>
          <p:cNvSpPr/>
          <p:nvPr/>
        </p:nvSpPr>
        <p:spPr>
          <a:xfrm>
            <a:off x="3565800" y="2741400"/>
            <a:ext cx="4732920" cy="1064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>
                <a:solidFill>
                  <a:srgbClr val="000000"/>
                </a:solidFill>
                <a:latin typeface="Calibri"/>
              </a:rPr>
              <a:t>ENERGIA DO FÓTON = h ν</a:t>
            </a:r>
            <a:endParaRPr/>
          </a:p>
        </p:txBody>
      </p:sp>
      <p:sp>
        <p:nvSpPr>
          <p:cNvPr id="291" name="CustomShape 13"/>
          <p:cNvSpPr/>
          <p:nvPr/>
        </p:nvSpPr>
        <p:spPr>
          <a:xfrm>
            <a:off x="4766040" y="1365480"/>
            <a:ext cx="4169880" cy="94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Constante de Planck</a:t>
            </a:r>
            <a:endParaRPr/>
          </a:p>
        </p:txBody>
      </p:sp>
      <p:sp>
        <p:nvSpPr>
          <p:cNvPr id="292" name="CustomShape 14"/>
          <p:cNvSpPr/>
          <p:nvPr/>
        </p:nvSpPr>
        <p:spPr>
          <a:xfrm>
            <a:off x="6054480" y="3898440"/>
            <a:ext cx="416988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ffff00"/>
                </a:solidFill>
                <a:latin typeface="Calibri"/>
              </a:rPr>
              <a:t>Frequência</a:t>
            </a:r>
            <a:endParaRPr/>
          </a:p>
        </p:txBody>
      </p:sp>
      <p:sp>
        <p:nvSpPr>
          <p:cNvPr id="293" name="CustomShape 15"/>
          <p:cNvSpPr/>
          <p:nvPr/>
        </p:nvSpPr>
        <p:spPr>
          <a:xfrm flipH="1" flipV="1">
            <a:off x="7065000" y="1805040"/>
            <a:ext cx="387720" cy="99252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94" name="CustomShape 16"/>
          <p:cNvSpPr/>
          <p:nvPr/>
        </p:nvSpPr>
        <p:spPr>
          <a:xfrm flipH="1">
            <a:off x="7024320" y="3214440"/>
            <a:ext cx="817200" cy="73944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300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301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02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303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304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05" name="CustomShape 11"/>
          <p:cNvSpPr/>
          <p:nvPr/>
        </p:nvSpPr>
        <p:spPr>
          <a:xfrm>
            <a:off x="3815280" y="1333440"/>
            <a:ext cx="5328360" cy="3561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PONTOS QUÂNTICOS MENORES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CONFINAMENTO = E</a:t>
            </a:r>
            <a:r>
              <a:rPr b="1" lang="pt-BR" sz="2800" baseline="-25000">
                <a:solidFill>
                  <a:srgbClr val="000000"/>
                </a:solidFill>
                <a:latin typeface="Calibri"/>
              </a:rPr>
              <a:t>GAP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MAIOR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FÓTONS EMITIDOS COM FREQUÊNCIAS MAIORES</a:t>
            </a:r>
            <a:endParaRPr/>
          </a:p>
        </p:txBody>
      </p:sp>
      <p:sp>
        <p:nvSpPr>
          <p:cNvPr id="306" name="CustomShape 12"/>
          <p:cNvSpPr/>
          <p:nvPr/>
        </p:nvSpPr>
        <p:spPr>
          <a:xfrm>
            <a:off x="5999040" y="1787400"/>
            <a:ext cx="360" cy="512280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len="med" type="arrow" w="med"/>
          </a:ln>
        </p:spPr>
      </p:sp>
      <p:sp>
        <p:nvSpPr>
          <p:cNvPr id="307" name="CustomShape 13"/>
          <p:cNvSpPr/>
          <p:nvPr/>
        </p:nvSpPr>
        <p:spPr>
          <a:xfrm>
            <a:off x="5999040" y="2590920"/>
            <a:ext cx="360" cy="512280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len="med" type="arrow" w="med"/>
          </a:ln>
        </p:spPr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0" y="-194040"/>
            <a:ext cx="9143640" cy="1004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PONTOS QUÂNTICOS</a:t>
            </a: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CustomShape 5"/>
          <p:cNvSpPr/>
          <p:nvPr/>
        </p:nvSpPr>
        <p:spPr>
          <a:xfrm>
            <a:off x="545400" y="1085760"/>
            <a:ext cx="361440" cy="3714480"/>
          </a:xfrm>
          <a:prstGeom prst="upArrow">
            <a:avLst>
              <a:gd name="adj1" fmla="val 50000"/>
              <a:gd name="adj2" fmla="val 256579"/>
            </a:avLst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313" name="CustomShape 6"/>
          <p:cNvSpPr/>
          <p:nvPr/>
        </p:nvSpPr>
        <p:spPr>
          <a:xfrm>
            <a:off x="1355760" y="3429000"/>
            <a:ext cx="2209320" cy="1352160"/>
          </a:xfrm>
          <a:prstGeom prst="rect">
            <a:avLst/>
          </a:prstGeom>
          <a:solidFill>
            <a:srgbClr val="993300"/>
          </a:solidFill>
          <a:ln w="9360">
            <a:solidFill>
              <a:srgbClr val="000000"/>
            </a:solidFill>
            <a:miter/>
          </a:ln>
        </p:spPr>
      </p:sp>
      <p:sp>
        <p:nvSpPr>
          <p:cNvPr id="314" name="CustomShape 7"/>
          <p:cNvSpPr/>
          <p:nvPr/>
        </p:nvSpPr>
        <p:spPr>
          <a:xfrm>
            <a:off x="1328400" y="1333440"/>
            <a:ext cx="2209320" cy="1352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</p:sp>
      <p:sp>
        <p:nvSpPr>
          <p:cNvPr id="315" name="CustomShape 8"/>
          <p:cNvSpPr/>
          <p:nvPr/>
        </p:nvSpPr>
        <p:spPr>
          <a:xfrm rot="16200000">
            <a:off x="-1457640" y="1901520"/>
            <a:ext cx="3695400" cy="516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Energia</a:t>
            </a:r>
            <a:endParaRPr/>
          </a:p>
        </p:txBody>
      </p:sp>
      <p:sp>
        <p:nvSpPr>
          <p:cNvPr id="316" name="CustomShape 9"/>
          <p:cNvSpPr/>
          <p:nvPr/>
        </p:nvSpPr>
        <p:spPr>
          <a:xfrm flipH="1">
            <a:off x="2350440" y="3378960"/>
            <a:ext cx="179640" cy="17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</p:sp>
      <p:sp>
        <p:nvSpPr>
          <p:cNvPr id="317" name="CustomShape 10"/>
          <p:cNvSpPr/>
          <p:nvPr/>
        </p:nvSpPr>
        <p:spPr>
          <a:xfrm>
            <a:off x="2446920" y="2685960"/>
            <a:ext cx="360" cy="692280"/>
          </a:xfrm>
          <a:prstGeom prst="straightConnector1">
            <a:avLst/>
          </a:prstGeom>
          <a:noFill/>
          <a:ln w="255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318" name="CustomShape 11"/>
          <p:cNvSpPr/>
          <p:nvPr/>
        </p:nvSpPr>
        <p:spPr>
          <a:xfrm>
            <a:off x="3815280" y="1333440"/>
            <a:ext cx="5328360" cy="3561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PONTOS QUÂNTICOS MENORES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CONFINAMENTO = E</a:t>
            </a:r>
            <a:r>
              <a:rPr b="1" lang="pt-BR" sz="2800" baseline="-25000">
                <a:solidFill>
                  <a:srgbClr val="000000"/>
                </a:solidFill>
                <a:latin typeface="Calibri"/>
              </a:rPr>
              <a:t>GAP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MAIOR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FÓTONS EMITIDOS COM FREQUÊNCIAS MAIORES</a:t>
            </a:r>
            <a:endParaRPr/>
          </a:p>
        </p:txBody>
      </p:sp>
      <p:sp>
        <p:nvSpPr>
          <p:cNvPr id="319" name="CustomShape 12"/>
          <p:cNvSpPr/>
          <p:nvPr/>
        </p:nvSpPr>
        <p:spPr>
          <a:xfrm>
            <a:off x="5999040" y="1787400"/>
            <a:ext cx="360" cy="512280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len="med" type="arrow" w="med"/>
          </a:ln>
        </p:spPr>
      </p:sp>
      <p:sp>
        <p:nvSpPr>
          <p:cNvPr id="320" name="CustomShape 13"/>
          <p:cNvSpPr/>
          <p:nvPr/>
        </p:nvSpPr>
        <p:spPr>
          <a:xfrm>
            <a:off x="5999040" y="2590920"/>
            <a:ext cx="360" cy="512280"/>
          </a:xfrm>
          <a:prstGeom prst="straightConnector1">
            <a:avLst/>
          </a:prstGeom>
          <a:noFill/>
          <a:ln w="25560">
            <a:solidFill>
              <a:srgbClr val="4f81bd"/>
            </a:solidFill>
            <a:round/>
            <a:tailEnd len="med" type="arrow" w="med"/>
          </a:ln>
        </p:spPr>
      </p:sp>
      <p:pic>
        <p:nvPicPr>
          <p:cNvPr id="3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92000" y="4803480"/>
            <a:ext cx="3888000" cy="18925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27" name="Imagem 1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0440" y="1749600"/>
            <a:ext cx="3713760" cy="3639600"/>
          </a:xfrm>
          <a:prstGeom prst="rect">
            <a:avLst/>
          </a:prstGeom>
          <a:ln>
            <a:noFill/>
          </a:ln>
        </p:spPr>
      </p:pic>
      <p:sp>
        <p:nvSpPr>
          <p:cNvPr id="328" name="CustomShape 6"/>
          <p:cNvSpPr/>
          <p:nvPr/>
        </p:nvSpPr>
        <p:spPr>
          <a:xfrm>
            <a:off x="4516560" y="1832400"/>
            <a:ext cx="4253040" cy="31964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FULLERENOS  = C</a:t>
            </a:r>
            <a:r>
              <a:rPr b="1" lang="pt-BR" sz="2800" baseline="-25000">
                <a:solidFill>
                  <a:srgbClr val="000000"/>
                </a:solidFill>
                <a:latin typeface="Calibri"/>
              </a:rPr>
              <a:t>60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Calibri"/>
              </a:rPr>
              <a:t>MOLÉCULA MAIS SIMÉTRICA JÁ ENCONTRADA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pt-BR" sz="2400">
                <a:solidFill>
                  <a:srgbClr val="000000"/>
                </a:solidFill>
                <a:latin typeface="Calibri"/>
              </a:rPr>
              <a:t>Nobel da química - 1996</a:t>
            </a:r>
            <a:endParaRPr/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33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34" name="Imagem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10560" y="1287720"/>
            <a:ext cx="7107120" cy="7836120"/>
          </a:xfrm>
          <a:prstGeom prst="rect">
            <a:avLst/>
          </a:prstGeom>
          <a:ln>
            <a:noFill/>
          </a:ln>
        </p:spPr>
      </p:pic>
      <p:sp>
        <p:nvSpPr>
          <p:cNvPr id="335" name="CustomShape 6"/>
          <p:cNvSpPr/>
          <p:nvPr/>
        </p:nvSpPr>
        <p:spPr>
          <a:xfrm>
            <a:off x="5001480" y="1287720"/>
            <a:ext cx="4516200" cy="5569920"/>
          </a:xfrm>
          <a:prstGeom prst="rect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336" name="CustomShape 7"/>
          <p:cNvSpPr/>
          <p:nvPr/>
        </p:nvSpPr>
        <p:spPr>
          <a:xfrm>
            <a:off x="2466000" y="1287720"/>
            <a:ext cx="2590560" cy="94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FULLERENOS</a:t>
            </a:r>
            <a:endParaRPr/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42" name="Imagem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66000" y="1287720"/>
            <a:ext cx="7107120" cy="7836120"/>
          </a:xfrm>
          <a:prstGeom prst="rect">
            <a:avLst/>
          </a:prstGeom>
          <a:ln>
            <a:noFill/>
          </a:ln>
        </p:spPr>
      </p:pic>
      <p:sp>
        <p:nvSpPr>
          <p:cNvPr id="343" name="CustomShape 6"/>
          <p:cNvSpPr/>
          <p:nvPr/>
        </p:nvSpPr>
        <p:spPr>
          <a:xfrm>
            <a:off x="2576880" y="1287720"/>
            <a:ext cx="2590560" cy="94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FULLERENOS</a:t>
            </a:r>
            <a:endParaRPr/>
          </a:p>
        </p:txBody>
      </p:sp>
      <p:sp>
        <p:nvSpPr>
          <p:cNvPr id="344" name="CustomShape 7"/>
          <p:cNvSpPr/>
          <p:nvPr/>
        </p:nvSpPr>
        <p:spPr>
          <a:xfrm>
            <a:off x="4752000" y="1287720"/>
            <a:ext cx="4737960" cy="94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NANOTUBOS DE CARBONO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Definição de  Nanotecnologia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um grande conjunto de tecnologias que utilizam materiais com pelo menos 1 dimensão entre aproximadamente 1 e 100 nanômetros (nm). De tal forma que sejam exploradas propriedades destes materiais que sejam diferentes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46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50" name="Imagem 9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76880" y="1287720"/>
            <a:ext cx="7107120" cy="7836120"/>
          </a:xfrm>
          <a:prstGeom prst="rect">
            <a:avLst/>
          </a:prstGeom>
          <a:ln>
            <a:noFill/>
          </a:ln>
        </p:spPr>
      </p:pic>
      <p:sp>
        <p:nvSpPr>
          <p:cNvPr id="351" name="CustomShape 6"/>
          <p:cNvSpPr/>
          <p:nvPr/>
        </p:nvSpPr>
        <p:spPr>
          <a:xfrm>
            <a:off x="4696560" y="1287720"/>
            <a:ext cx="4737960" cy="94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NANOTUBOS DE CARBONO</a:t>
            </a:r>
            <a:endParaRPr/>
          </a:p>
        </p:txBody>
      </p:sp>
      <p:pic>
        <p:nvPicPr>
          <p:cNvPr id="352" name="Picture 1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-24480" y="1811160"/>
            <a:ext cx="5579280" cy="442764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CustomShape 6"/>
          <p:cNvSpPr/>
          <p:nvPr/>
        </p:nvSpPr>
        <p:spPr>
          <a:xfrm>
            <a:off x="2022840" y="764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  <p:pic>
        <p:nvPicPr>
          <p:cNvPr id="359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3960" y="1517760"/>
            <a:ext cx="2520720" cy="21315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61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CustomShape 6"/>
          <p:cNvSpPr/>
          <p:nvPr/>
        </p:nvSpPr>
        <p:spPr>
          <a:xfrm>
            <a:off x="2022840" y="764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  <p:pic>
        <p:nvPicPr>
          <p:cNvPr id="366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0440" y="1517760"/>
            <a:ext cx="2520720" cy="2131560"/>
          </a:xfrm>
          <a:prstGeom prst="rect">
            <a:avLst/>
          </a:prstGeom>
          <a:ln w="9360">
            <a:noFill/>
          </a:ln>
        </p:spPr>
      </p:pic>
      <p:pic>
        <p:nvPicPr>
          <p:cNvPr id="367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680" y="1517760"/>
            <a:ext cx="3600000" cy="2269800"/>
          </a:xfrm>
          <a:prstGeom prst="rect">
            <a:avLst/>
          </a:prstGeom>
          <a:ln w="9360">
            <a:noFill/>
          </a:ln>
        </p:spPr>
      </p:pic>
      <p:sp>
        <p:nvSpPr>
          <p:cNvPr id="368" name="CustomShape 7"/>
          <p:cNvSpPr/>
          <p:nvPr/>
        </p:nvSpPr>
        <p:spPr>
          <a:xfrm>
            <a:off x="7210080" y="1801080"/>
            <a:ext cx="1656360" cy="22849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Novoselov, Geim e outros, Science (2004)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CustomShape 6"/>
          <p:cNvSpPr/>
          <p:nvPr/>
        </p:nvSpPr>
        <p:spPr>
          <a:xfrm>
            <a:off x="2022840" y="764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  <p:pic>
        <p:nvPicPr>
          <p:cNvPr id="375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0440" y="1517760"/>
            <a:ext cx="2520720" cy="2131560"/>
          </a:xfrm>
          <a:prstGeom prst="rect">
            <a:avLst/>
          </a:prstGeom>
          <a:ln w="9360">
            <a:noFill/>
          </a:ln>
        </p:spPr>
      </p:pic>
      <p:pic>
        <p:nvPicPr>
          <p:cNvPr id="376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680" y="1517760"/>
            <a:ext cx="3600000" cy="2269800"/>
          </a:xfrm>
          <a:prstGeom prst="rect">
            <a:avLst/>
          </a:prstGeom>
          <a:ln w="9360">
            <a:noFill/>
          </a:ln>
        </p:spPr>
      </p:pic>
      <p:sp>
        <p:nvSpPr>
          <p:cNvPr id="377" name="CustomShape 7"/>
          <p:cNvSpPr/>
          <p:nvPr/>
        </p:nvSpPr>
        <p:spPr>
          <a:xfrm>
            <a:off x="7210080" y="1801080"/>
            <a:ext cx="1656360" cy="22849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Novoselov, Geim e outros, Science (2004)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78" name="Pictur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981160" y="4109400"/>
            <a:ext cx="2459880" cy="25498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38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4799160" y="1287720"/>
            <a:ext cx="18474120" cy="5569920"/>
          </a:xfrm>
          <a:prstGeom prst="rect">
            <a:avLst/>
          </a:prstGeom>
          <a:ln>
            <a:noFill/>
          </a:ln>
        </p:spPr>
      </p:pic>
      <p:sp>
        <p:nvSpPr>
          <p:cNvPr id="385" name="CustomShape 6"/>
          <p:cNvSpPr/>
          <p:nvPr/>
        </p:nvSpPr>
        <p:spPr>
          <a:xfrm>
            <a:off x="2022840" y="1880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8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CustomShape 6"/>
          <p:cNvSpPr/>
          <p:nvPr/>
        </p:nvSpPr>
        <p:spPr>
          <a:xfrm>
            <a:off x="2022840" y="1304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  <p:pic>
        <p:nvPicPr>
          <p:cNvPr id="392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50880" y="1746360"/>
            <a:ext cx="3074760" cy="4544640"/>
          </a:xfrm>
          <a:prstGeom prst="rect">
            <a:avLst/>
          </a:prstGeom>
          <a:ln w="9360">
            <a:noFill/>
          </a:ln>
        </p:spPr>
      </p:pic>
      <p:sp>
        <p:nvSpPr>
          <p:cNvPr id="393" name="CustomShape 7"/>
          <p:cNvSpPr/>
          <p:nvPr/>
        </p:nvSpPr>
        <p:spPr>
          <a:xfrm>
            <a:off x="3757680" y="2507760"/>
            <a:ext cx="4833720" cy="3075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Neurônios + Grafeno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Grafeno é um condutor flexível que resiste às soluções iônicas encontradas no corpo humano.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0" y="-194040"/>
            <a:ext cx="9143640" cy="161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NANOESTRUTURAS DE CARBONO</a:t>
            </a:r>
            <a:endParaRPr/>
          </a:p>
        </p:txBody>
      </p:sp>
      <p:sp>
        <p:nvSpPr>
          <p:cNvPr id="395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CustomShape 6"/>
          <p:cNvSpPr/>
          <p:nvPr/>
        </p:nvSpPr>
        <p:spPr>
          <a:xfrm>
            <a:off x="2022840" y="1340640"/>
            <a:ext cx="4737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GRAFENO</a:t>
            </a:r>
            <a:endParaRPr/>
          </a:p>
        </p:txBody>
      </p:sp>
      <p:pic>
        <p:nvPicPr>
          <p:cNvPr id="4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45000" y="1865880"/>
            <a:ext cx="2941200" cy="4200120"/>
          </a:xfrm>
          <a:prstGeom prst="rect">
            <a:avLst/>
          </a:prstGeom>
          <a:ln w="9360">
            <a:noFill/>
          </a:ln>
        </p:spPr>
      </p:pic>
      <p:sp>
        <p:nvSpPr>
          <p:cNvPr id="401" name="CustomShape 7"/>
          <p:cNvSpPr/>
          <p:nvPr/>
        </p:nvSpPr>
        <p:spPr>
          <a:xfrm>
            <a:off x="4322520" y="2507760"/>
            <a:ext cx="4268520" cy="2223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Condutor elétrico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Transparente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800">
                <a:solidFill>
                  <a:srgbClr val="000000"/>
                </a:solidFill>
                <a:latin typeface="Calibri"/>
              </a:rPr>
              <a:t>Flexível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0" y="-194040"/>
            <a:ext cx="9143640" cy="703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000">
                <a:solidFill>
                  <a:srgbClr val="ffff00"/>
                </a:solidFill>
                <a:latin typeface="Calibri"/>
              </a:rPr>
              <a:t> </a:t>
            </a:r>
            <a:r>
              <a:rPr b="1" lang="pt-BR" sz="3200">
                <a:solidFill>
                  <a:srgbClr val="ffff00"/>
                </a:solidFill>
                <a:latin typeface="Calibri"/>
              </a:rPr>
              <a:t>GRUPO DE PESQUISA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ffff00"/>
                </a:solidFill>
                <a:latin typeface="Calibri"/>
              </a:rPr>
              <a:t>Teoria de sistemas nanoscópicos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Iniciação Científica? pedro.venezuela@gmail.com</a:t>
            </a:r>
            <a:endParaRPr/>
          </a:p>
        </p:txBody>
      </p:sp>
      <p:sp>
        <p:nvSpPr>
          <p:cNvPr id="40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40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16280" y="1406160"/>
            <a:ext cx="7115760" cy="4419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Definição de  Nanotecnologia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um grande conjunto de tecnologias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que utilizam materiais com pelo menos 1 dimensão entre aproximadamente 1 e 100 nanômetros (nm). De tal forma que sejam exploradas propriedades destes materiais que sejam diferentes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9143640" cy="6854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 sz="4800">
                <a:solidFill>
                  <a:srgbClr val="ffff00"/>
                </a:solidFill>
                <a:latin typeface="Calibri"/>
              </a:rPr>
              <a:t>Definição de  Nanotecnologia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Refere-se a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um grande conjunto de tecnologias 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que utilizam </a:t>
            </a:r>
            <a:r>
              <a:rPr b="1" lang="pt-BR" sz="2800">
                <a:solidFill>
                  <a:srgbClr val="ffff00"/>
                </a:solidFill>
                <a:latin typeface="Calibri"/>
              </a:rPr>
              <a:t>materiais</a:t>
            </a:r>
            <a:r>
              <a:rPr b="1" lang="pt-BR" sz="2800">
                <a:solidFill>
                  <a:srgbClr val="000000"/>
                </a:solidFill>
                <a:latin typeface="Calibri"/>
              </a:rPr>
              <a:t> com pelo menos 1 dimensão entre aproximadamente 1 e 100 nanômetros (nm). De tal forma que sejam exploradas propriedades destes materiais que sejam diferentes de suas formas macroscópicas.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800">
                <a:solidFill>
                  <a:srgbClr val="000000"/>
                </a:solidFill>
                <a:latin typeface="Calibri"/>
              </a:rPr>
              <a:t>(American Society for Testing and Materials)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